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96663"/>
              <a:satOff val="-16428"/>
              <a:lumOff val="3004"/>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762000" y="2463800"/>
            <a:ext cx="11480800" cy="2540000"/>
          </a:xfrm>
          <a:prstGeom prst="rect">
            <a:avLst/>
          </a:prstGeom>
        </p:spPr>
        <p:txBody>
          <a:bodyPr anchor="b"/>
          <a:lstStyle/>
          <a:p>
            <a:pPr/>
            <a:r>
              <a:t>Title Text</a:t>
            </a:r>
          </a:p>
        </p:txBody>
      </p:sp>
      <p:sp>
        <p:nvSpPr>
          <p:cNvPr id="12" name="Body Level One…"/>
          <p:cNvSpPr txBox="1"/>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059"/>
          </a:xfrm>
          <a:prstGeom prst="rect">
            <a:avLst/>
          </a:prstGeom>
        </p:spPr>
        <p:txBody>
          <a:bodyPr anchor="t">
            <a:spAutoFit/>
          </a:bodyPr>
          <a:lstStyle>
            <a:lvl1pPr marL="0" indent="0" algn="ctr">
              <a:lnSpc>
                <a:spcPct val="110000"/>
              </a:lnSpc>
              <a:spcBef>
                <a:spcPts val="0"/>
              </a:spcBef>
              <a:buSzTx/>
              <a:buNone/>
              <a:defRPr b="1" i="1" sz="2400">
                <a:solidFill>
                  <a:srgbClr val="FFFFFF"/>
                </a:solidFill>
                <a:latin typeface="+mn-lt"/>
                <a:ea typeface="+mn-ea"/>
                <a:cs typeface="+mn-cs"/>
                <a:sym typeface="Helvetica Neue"/>
              </a:defRPr>
            </a:lvl1pPr>
          </a:lstStyle>
          <a:p>
            <a:pPr/>
            <a:r>
              <a:t>–Johnny Appleseed</a:t>
            </a:r>
          </a:p>
        </p:txBody>
      </p:sp>
      <p:sp>
        <p:nvSpPr>
          <p:cNvPr id="94" name="“Type a quote here.”"/>
          <p:cNvSpPr txBox="1"/>
          <p:nvPr>
            <p:ph type="body" sz="quarter" idx="14"/>
          </p:nvPr>
        </p:nvSpPr>
        <p:spPr>
          <a:xfrm>
            <a:off x="1270000" y="4305300"/>
            <a:ext cx="10464800" cy="647700"/>
          </a:xfrm>
          <a:prstGeom prst="rect">
            <a:avLst/>
          </a:prstGeom>
        </p:spPr>
        <p:txBody>
          <a:bodyPr>
            <a:spAutoFit/>
          </a:bodyPr>
          <a:lstStyle>
            <a:lvl1pPr marL="0" indent="0" algn="ctr">
              <a:lnSpc>
                <a:spcPct val="110000"/>
              </a:lnSpc>
              <a:spcBef>
                <a:spcPts val="0"/>
              </a:spcBef>
              <a:buSzTx/>
              <a:buNone/>
              <a:defRPr b="1" sz="36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141703583_2880x1921.jpeg"/>
          <p:cNvSpPr/>
          <p:nvPr>
            <p:ph type="pic" idx="13"/>
          </p:nvPr>
        </p:nvSpPr>
        <p:spPr>
          <a:xfrm>
            <a:off x="-812800" y="0"/>
            <a:ext cx="14622784"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141703583_2880x1921.jpeg"/>
          <p:cNvSpPr/>
          <p:nvPr>
            <p:ph type="pic" idx="13"/>
          </p:nvPr>
        </p:nvSpPr>
        <p:spPr>
          <a:xfrm>
            <a:off x="1104900" y="127000"/>
            <a:ext cx="10795000" cy="72004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762000" y="6883400"/>
            <a:ext cx="11480800" cy="1079500"/>
          </a:xfrm>
          <a:prstGeom prst="rect">
            <a:avLst/>
          </a:prstGeom>
        </p:spPr>
        <p:txBody>
          <a:bodyPr anchor="b"/>
          <a:lstStyle/>
          <a:p>
            <a:pPr/>
            <a:r>
              <a:t>Title Text</a:t>
            </a:r>
          </a:p>
        </p:txBody>
      </p:sp>
      <p:sp>
        <p:nvSpPr>
          <p:cNvPr id="22" name="Body Level One…"/>
          <p:cNvSpPr txBox="1"/>
          <p:nvPr>
            <p:ph type="body" sz="quarter"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762000" y="3517900"/>
            <a:ext cx="11480800" cy="2717800"/>
          </a:xfrm>
          <a:prstGeom prst="rect">
            <a:avLst/>
          </a:prstGeom>
        </p:spPr>
        <p:txBody>
          <a:bodyPr/>
          <a:lstStyle/>
          <a:p>
            <a:pPr/>
            <a:r>
              <a:t>Title Text</a:t>
            </a:r>
          </a:p>
        </p:txBody>
      </p:sp>
      <p:sp>
        <p:nvSpPr>
          <p:cNvPr id="31"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5130800" y="419100"/>
            <a:ext cx="9262596"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Title Text"/>
          <p:cNvSpPr txBox="1"/>
          <p:nvPr>
            <p:ph type="title"/>
          </p:nvPr>
        </p:nvSpPr>
        <p:spPr>
          <a:xfrm>
            <a:off x="762000" y="419100"/>
            <a:ext cx="5384800" cy="4597400"/>
          </a:xfrm>
          <a:prstGeom prst="rect">
            <a:avLst/>
          </a:prstGeom>
        </p:spPr>
        <p:txBody>
          <a:bodyPr anchor="b"/>
          <a:lstStyle>
            <a:lvl1pPr>
              <a:defRPr sz="5200"/>
            </a:lvl1pPr>
          </a:lstStyle>
          <a:p>
            <a:pPr/>
            <a:r>
              <a:t>Title Text</a:t>
            </a:r>
          </a:p>
        </p:txBody>
      </p:sp>
      <p:sp>
        <p:nvSpPr>
          <p:cNvPr id="40" name="Body Level One…"/>
          <p:cNvSpPr txBox="1"/>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5800664" y="1714886"/>
            <a:ext cx="7997247" cy="74672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965200"/>
            <a:ext cx="11480800" cy="782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13"/>
          </p:nvPr>
        </p:nvSpPr>
        <p:spPr>
          <a:xfrm>
            <a:off x="6007100" y="4356100"/>
            <a:ext cx="6870700" cy="4909486"/>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Image"/>
          <p:cNvSpPr/>
          <p:nvPr>
            <p:ph type="pic" sz="half" idx="14"/>
          </p:nvPr>
        </p:nvSpPr>
        <p:spPr>
          <a:xfrm>
            <a:off x="5918200" y="-304800"/>
            <a:ext cx="6451600" cy="6451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Image"/>
          <p:cNvSpPr/>
          <p:nvPr>
            <p:ph type="pic" idx="15"/>
          </p:nvPr>
        </p:nvSpPr>
        <p:spPr>
          <a:xfrm>
            <a:off x="-825500" y="419100"/>
            <a:ext cx="9258300" cy="8643492"/>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5150"/>
            <a:ext cx="368504" cy="374600"/>
          </a:xfrm>
          <a:prstGeom prst="rect">
            <a:avLst/>
          </a:prstGeom>
          <a:ln w="12700">
            <a:miter lim="400000"/>
          </a:ln>
        </p:spPr>
        <p:txBody>
          <a:bodyPr wrap="none" lIns="50800" tIns="50800" rIns="50800" bIns="50800" anchor="ctr">
            <a:spAutoFit/>
          </a:bodyPr>
          <a:lstStyle>
            <a:lvl1pPr>
              <a:defRPr sz="18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406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812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219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1625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0320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2438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2844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3251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3657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 TargetMode="External"/><Relationship Id="rId3" Type="http://schemas.openxmlformats.org/officeDocument/2006/relationships/hyperlink" Target="http://cocl.us/Geospatial_data"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oronto’s Top Neighborhood"/>
          <p:cNvSpPr txBox="1"/>
          <p:nvPr>
            <p:ph type="ctrTitle"/>
          </p:nvPr>
        </p:nvSpPr>
        <p:spPr>
          <a:xfrm>
            <a:off x="762000" y="5448300"/>
            <a:ext cx="11480800" cy="2540000"/>
          </a:xfrm>
          <a:prstGeom prst="rect">
            <a:avLst/>
          </a:prstGeom>
        </p:spPr>
        <p:txBody>
          <a:bodyPr/>
          <a:lstStyle/>
          <a:p>
            <a:pPr/>
            <a:r>
              <a:t>Toronto’s Top Neighborhood </a:t>
            </a:r>
          </a:p>
        </p:txBody>
      </p:sp>
      <p:sp>
        <p:nvSpPr>
          <p:cNvPr id="120" name="Presenter: Wei Yi…"/>
          <p:cNvSpPr txBox="1"/>
          <p:nvPr>
            <p:ph type="subTitle" sz="quarter" idx="1"/>
          </p:nvPr>
        </p:nvSpPr>
        <p:spPr>
          <a:xfrm>
            <a:off x="596900" y="8166100"/>
            <a:ext cx="11480800" cy="863600"/>
          </a:xfrm>
          <a:prstGeom prst="rect">
            <a:avLst/>
          </a:prstGeom>
        </p:spPr>
        <p:txBody>
          <a:bodyPr/>
          <a:lstStyle/>
          <a:p>
            <a:pPr defTabSz="408940">
              <a:defRPr sz="1679">
                <a:effectLst>
                  <a:outerShdw sx="100000" sy="100000" kx="0" ky="0" algn="b" rotWithShape="0" blurRad="35560" dist="17780" dir="5400000">
                    <a:srgbClr val="000000"/>
                  </a:outerShdw>
                </a:effectLst>
              </a:defRPr>
            </a:pPr>
            <a:r>
              <a:t>Presenter: Wei Yi</a:t>
            </a:r>
          </a:p>
          <a:p>
            <a:pPr defTabSz="408940">
              <a:defRPr sz="1679">
                <a:effectLst>
                  <a:outerShdw sx="100000" sy="100000" kx="0" ky="0" algn="b" rotWithShape="0" blurRad="35560" dist="17780" dir="5400000">
                    <a:srgbClr val="000000"/>
                  </a:outerShdw>
                </a:effectLst>
              </a:defRPr>
            </a:pPr>
            <a:r>
              <a:t>Date: June 20, 2020</a:t>
            </a:r>
          </a:p>
          <a:p>
            <a:pPr defTabSz="408940">
              <a:defRPr sz="1679">
                <a:effectLst>
                  <a:outerShdw sx="100000" sy="100000" kx="0" ky="0" algn="b" rotWithShape="0" blurRad="35560" dist="17780" dir="5400000">
                    <a:srgbClr val="000000"/>
                  </a:outerShdw>
                </a:effectLst>
              </a:defRPr>
            </a:pPr>
            <a:r>
              <a:t>For: Coursera Capstone Project</a:t>
            </a:r>
          </a:p>
        </p:txBody>
      </p:sp>
      <p:pic>
        <p:nvPicPr>
          <p:cNvPr id="121" name="richard-kidger-V4S9FZmvYvM-unsplash.jpg" descr="richard-kidger-V4S9FZmvYvM-unsplash.jpg"/>
          <p:cNvPicPr>
            <a:picLocks noChangeAspect="1"/>
          </p:cNvPicPr>
          <p:nvPr/>
        </p:nvPicPr>
        <p:blipFill>
          <a:blip r:embed="rId2">
            <a:extLst/>
          </a:blip>
          <a:stretch>
            <a:fillRect/>
          </a:stretch>
        </p:blipFill>
        <p:spPr>
          <a:xfrm>
            <a:off x="-165100" y="-298792"/>
            <a:ext cx="13004800" cy="6805205"/>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ank You"/>
          <p:cNvSpPr txBox="1"/>
          <p:nvPr>
            <p:ph type="ctrTitle"/>
          </p:nvPr>
        </p:nvSpPr>
        <p:spPr>
          <a:xfrm>
            <a:off x="762000" y="-165100"/>
            <a:ext cx="11480800" cy="2540000"/>
          </a:xfrm>
          <a:prstGeom prst="rect">
            <a:avLst/>
          </a:prstGeom>
        </p:spPr>
        <p:txBody>
          <a:bodyPr/>
          <a:lstStyle/>
          <a:p>
            <a:pPr/>
            <a:r>
              <a:t>Thank You </a:t>
            </a:r>
          </a:p>
        </p:txBody>
      </p:sp>
      <p:pic>
        <p:nvPicPr>
          <p:cNvPr id="156" name="stephen-h-V4AEsPq6NFs-unsplash.jpg" descr="stephen-h-V4AEsPq6NFs-unsplash.jpg"/>
          <p:cNvPicPr>
            <a:picLocks noChangeAspect="1"/>
          </p:cNvPicPr>
          <p:nvPr/>
        </p:nvPicPr>
        <p:blipFill>
          <a:blip r:embed="rId2">
            <a:extLst/>
          </a:blip>
          <a:stretch>
            <a:fillRect/>
          </a:stretch>
        </p:blipFill>
        <p:spPr>
          <a:xfrm>
            <a:off x="0" y="2455081"/>
            <a:ext cx="13004800" cy="8259639"/>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able of Content"/>
          <p:cNvSpPr txBox="1"/>
          <p:nvPr>
            <p:ph type="title"/>
          </p:nvPr>
        </p:nvSpPr>
        <p:spPr>
          <a:prstGeom prst="rect">
            <a:avLst/>
          </a:prstGeom>
        </p:spPr>
        <p:txBody>
          <a:bodyPr/>
          <a:lstStyle/>
          <a:p>
            <a:pPr/>
            <a:r>
              <a:t>Table of Content</a:t>
            </a:r>
          </a:p>
        </p:txBody>
      </p:sp>
      <p:sp>
        <p:nvSpPr>
          <p:cNvPr id="124" name="1. Introduction…"/>
          <p:cNvSpPr txBox="1"/>
          <p:nvPr>
            <p:ph type="body" idx="1"/>
          </p:nvPr>
        </p:nvSpPr>
        <p:spPr>
          <a:prstGeom prst="rect">
            <a:avLst/>
          </a:prstGeom>
        </p:spPr>
        <p:txBody>
          <a:bodyPr/>
          <a:lstStyle/>
          <a:p>
            <a:pPr/>
            <a:r>
              <a:t>1. Introduction</a:t>
            </a:r>
          </a:p>
          <a:p>
            <a:pPr/>
            <a:r>
              <a:t>2. Data Acquisition and Cleaning</a:t>
            </a:r>
          </a:p>
          <a:p>
            <a:pPr/>
            <a:r>
              <a:t>3. Methodology: Exploratory Data Analysis</a:t>
            </a:r>
          </a:p>
          <a:p>
            <a:pPr/>
            <a:r>
              <a:t>4. Conlusion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tram-in-downtown-toronto-2e-2560x1440.jpg" descr="tram-in-downtown-toronto-2e-2560x1440.jpg"/>
          <p:cNvPicPr>
            <a:picLocks noChangeAspect="1"/>
          </p:cNvPicPr>
          <p:nvPr>
            <p:ph type="pic" idx="13"/>
          </p:nvPr>
        </p:nvPicPr>
        <p:blipFill>
          <a:blip r:embed="rId2">
            <a:extLst/>
          </a:blip>
          <a:srcRect l="35832" t="0" r="17992" b="0"/>
          <a:stretch>
            <a:fillRect/>
          </a:stretch>
        </p:blipFill>
        <p:spPr>
          <a:xfrm>
            <a:off x="6743700" y="2374900"/>
            <a:ext cx="5588001" cy="6807200"/>
          </a:xfrm>
          <a:prstGeom prst="rect">
            <a:avLst/>
          </a:prstGeom>
        </p:spPr>
      </p:pic>
      <p:sp>
        <p:nvSpPr>
          <p:cNvPr id="127" name="1. Introduction"/>
          <p:cNvSpPr txBox="1"/>
          <p:nvPr>
            <p:ph type="title"/>
          </p:nvPr>
        </p:nvSpPr>
        <p:spPr>
          <a:prstGeom prst="rect">
            <a:avLst/>
          </a:prstGeom>
        </p:spPr>
        <p:txBody>
          <a:bodyPr/>
          <a:lstStyle/>
          <a:p>
            <a:pPr/>
            <a:r>
              <a:t>1. Introduction</a:t>
            </a:r>
          </a:p>
        </p:txBody>
      </p:sp>
      <p:sp>
        <p:nvSpPr>
          <p:cNvPr id="128" name="1.1 Background…"/>
          <p:cNvSpPr txBox="1"/>
          <p:nvPr>
            <p:ph type="body" sz="half" idx="1"/>
          </p:nvPr>
        </p:nvSpPr>
        <p:spPr>
          <a:prstGeom prst="rect">
            <a:avLst/>
          </a:prstGeom>
        </p:spPr>
        <p:txBody>
          <a:bodyPr/>
          <a:lstStyle/>
          <a:p>
            <a:pPr/>
            <a:r>
              <a:t>1.1 Background</a:t>
            </a:r>
          </a:p>
          <a:p>
            <a:pPr marL="0" indent="0" algn="just" defTabSz="457200">
              <a:spcBef>
                <a:spcPts val="0"/>
              </a:spcBef>
              <a:buClrTx/>
              <a:buSzTx/>
              <a:buNone/>
              <a:defRPr sz="1450">
                <a:solidFill>
                  <a:srgbClr val="FFFFFF"/>
                </a:solidFill>
                <a:effectLst/>
                <a:latin typeface="Helvetica"/>
                <a:ea typeface="Helvetica"/>
                <a:cs typeface="Helvetica"/>
                <a:sym typeface="Helvetica"/>
              </a:defRPr>
            </a:pPr>
            <a:r>
              <a:t>The Greater Toronto Area (GTA) is the most populous metropolitan area in Canada. It consists of the City of Toronto and 4 surrounding regional municipalities: Durham, Halton, Peel, and York. There are 25 incorporated municipalities in the GTA area, and is recognized as one of the most multicultural and cosmopolitan cities in the world. The metropolitan area continues to grow and attract immigrants from all over the world</a:t>
            </a:r>
          </a:p>
          <a:p>
            <a:pPr/>
            <a:r>
              <a:t>1.2 Problem</a:t>
            </a:r>
          </a:p>
          <a:p>
            <a:pPr marL="0" indent="0" algn="just" defTabSz="457200">
              <a:spcBef>
                <a:spcPts val="0"/>
              </a:spcBef>
              <a:buClrTx/>
              <a:buSzTx/>
              <a:buNone/>
              <a:defRPr sz="1450">
                <a:solidFill>
                  <a:srgbClr val="FFFFFF"/>
                </a:solidFill>
                <a:effectLst/>
                <a:latin typeface="Helvetica"/>
                <a:ea typeface="Helvetica"/>
                <a:cs typeface="Helvetica"/>
                <a:sym typeface="Helvetica"/>
              </a:defRPr>
            </a:pPr>
            <a:r>
              <a:t>For new immigrants and families interested in Toronto as a place to live, and would like to find cultural/entertainment opportunities and establishments (restaurants, museums, parks, etc.) best suited for their own needs, this analysis will attempt to find things to do for new comers in Toronto that have a relatively high number of venues.</a:t>
            </a:r>
          </a:p>
          <a:p>
            <a:pPr/>
            <a:r>
              <a:t>1.3 Interest</a:t>
            </a:r>
          </a:p>
          <a:p>
            <a:pPr marL="0" indent="0" algn="just" defTabSz="457200">
              <a:spcBef>
                <a:spcPts val="0"/>
              </a:spcBef>
              <a:buClrTx/>
              <a:buSzTx/>
              <a:buNone/>
              <a:defRPr sz="1450">
                <a:solidFill>
                  <a:srgbClr val="FFFFFF"/>
                </a:solidFill>
                <a:effectLst/>
                <a:latin typeface="Helvetica"/>
                <a:ea typeface="Helvetica"/>
                <a:cs typeface="Helvetica"/>
                <a:sym typeface="Helvetica"/>
              </a:defRPr>
            </a:pPr>
            <a:r>
              <a:t>The key audience for this research is new immigrants who are considering a move to Toronto. Personally, I’m also interested in this analysis. Having lived in GTA for almost 6 years, I am looking forward to applying data science methods and location data to gain a better understanding of the key neighborhoods in the Toronto.</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2. Data Acquisition and Cleaning"/>
          <p:cNvSpPr txBox="1"/>
          <p:nvPr>
            <p:ph type="title"/>
          </p:nvPr>
        </p:nvSpPr>
        <p:spPr>
          <a:prstGeom prst="rect">
            <a:avLst/>
          </a:prstGeom>
        </p:spPr>
        <p:txBody>
          <a:bodyPr/>
          <a:lstStyle/>
          <a:p>
            <a:pPr/>
            <a:r>
              <a:t>2. Data Acquisition and Cleaning</a:t>
            </a:r>
          </a:p>
        </p:txBody>
      </p:sp>
      <p:sp>
        <p:nvSpPr>
          <p:cNvPr id="131" name="List of neighorhood: Berczy Park…"/>
          <p:cNvSpPr txBox="1"/>
          <p:nvPr>
            <p:ph type="body" idx="1"/>
          </p:nvPr>
        </p:nvSpPr>
        <p:spPr>
          <a:xfrm>
            <a:off x="5632698" y="1790079"/>
            <a:ext cx="7077522" cy="7976842"/>
          </a:xfrm>
          <a:prstGeom prst="rect">
            <a:avLst/>
          </a:prstGeom>
        </p:spPr>
        <p:txBody>
          <a:bodyPr/>
          <a:lstStyle/>
          <a:p>
            <a:pPr marL="0" indent="0" algn="just" defTabSz="388620">
              <a:spcBef>
                <a:spcPts val="0"/>
              </a:spcBef>
              <a:buClrTx/>
              <a:buSzTx/>
              <a:buNone/>
              <a:defRPr sz="1232">
                <a:solidFill>
                  <a:srgbClr val="FFFFFF"/>
                </a:solidFill>
                <a:effectLst/>
                <a:latin typeface="Helvetica"/>
                <a:ea typeface="Helvetica"/>
                <a:cs typeface="Helvetica"/>
                <a:sym typeface="Helvetica"/>
              </a:defRPr>
            </a:pPr>
          </a:p>
          <a:p>
            <a:pPr marL="0" indent="0" algn="just" defTabSz="388620">
              <a:spcBef>
                <a:spcPts val="0"/>
              </a:spcBef>
              <a:buClrTx/>
              <a:buSzTx/>
              <a:buNone/>
              <a:defRPr sz="1232">
                <a:solidFill>
                  <a:srgbClr val="FFFFFF"/>
                </a:solidFill>
                <a:effectLst/>
                <a:latin typeface="Helvetica"/>
                <a:ea typeface="Helvetica"/>
                <a:cs typeface="Helvetica"/>
                <a:sym typeface="Helvetica"/>
              </a:defRPr>
            </a:pPr>
          </a:p>
          <a:p>
            <a:pPr marL="147320" indent="-147320" algn="just" defTabSz="388620">
              <a:spcBef>
                <a:spcPts val="0"/>
              </a:spcBef>
              <a:buClrTx/>
              <a:defRPr sz="1232">
                <a:solidFill>
                  <a:srgbClr val="FFFFFF"/>
                </a:solidFill>
                <a:effectLst/>
                <a:latin typeface="Helvetica"/>
                <a:ea typeface="Helvetica"/>
                <a:cs typeface="Helvetica"/>
                <a:sym typeface="Helvetica"/>
              </a:defRPr>
            </a:pPr>
            <a:r>
              <a:t>List of neighorhood: Berczy Park</a:t>
            </a:r>
          </a:p>
          <a:p>
            <a:pPr marL="147320" indent="-147320" defTabSz="388620">
              <a:spcBef>
                <a:spcPts val="0"/>
              </a:spcBef>
              <a:buClrTx/>
              <a:defRPr sz="1232">
                <a:solidFill>
                  <a:srgbClr val="FFFFFF"/>
                </a:solidFill>
                <a:effectLst/>
                <a:latin typeface="Helvetica"/>
                <a:ea typeface="Helvetica"/>
                <a:cs typeface="Helvetica"/>
                <a:sym typeface="Helvetica"/>
              </a:defRPr>
            </a:pPr>
            <a:r>
              <a:t>Brockton, Parkdale Village, Exhibition Place</a:t>
            </a:r>
          </a:p>
          <a:p>
            <a:pPr marL="147320" indent="-147320" defTabSz="388620">
              <a:spcBef>
                <a:spcPts val="0"/>
              </a:spcBef>
              <a:buClrTx/>
              <a:defRPr sz="1232">
                <a:solidFill>
                  <a:srgbClr val="FFFFFF"/>
                </a:solidFill>
                <a:effectLst/>
                <a:latin typeface="Helvetica"/>
                <a:ea typeface="Helvetica"/>
                <a:cs typeface="Helvetica"/>
                <a:sym typeface="Helvetica"/>
              </a:defRPr>
            </a:pPr>
            <a:r>
              <a:t>Business reply mail Processing Centre, South Central Letter Processing Plant Toronto</a:t>
            </a:r>
          </a:p>
          <a:p>
            <a:pPr marL="147320" indent="-147320" defTabSz="388620">
              <a:spcBef>
                <a:spcPts val="0"/>
              </a:spcBef>
              <a:buClrTx/>
              <a:defRPr sz="1232">
                <a:solidFill>
                  <a:srgbClr val="FFFFFF"/>
                </a:solidFill>
                <a:effectLst/>
                <a:latin typeface="Helvetica"/>
                <a:ea typeface="Helvetica"/>
                <a:cs typeface="Helvetica"/>
                <a:sym typeface="Helvetica"/>
              </a:defRPr>
            </a:pPr>
            <a:r>
              <a:t>CN Tower, King and Spadina, Railway Lands, Harbourfront West, Bathurst Quay, South Niagara, Island airport</a:t>
            </a:r>
          </a:p>
          <a:p>
            <a:pPr marL="147320" indent="-147320" defTabSz="388620">
              <a:spcBef>
                <a:spcPts val="0"/>
              </a:spcBef>
              <a:buClrTx/>
              <a:defRPr sz="1232">
                <a:solidFill>
                  <a:srgbClr val="FFFFFF"/>
                </a:solidFill>
                <a:effectLst/>
                <a:latin typeface="Helvetica"/>
                <a:ea typeface="Helvetica"/>
                <a:cs typeface="Helvetica"/>
                <a:sym typeface="Helvetica"/>
              </a:defRPr>
            </a:pPr>
            <a:r>
              <a:t>Central Bay Street</a:t>
            </a:r>
          </a:p>
          <a:p>
            <a:pPr marL="147320" indent="-147320" defTabSz="388620">
              <a:spcBef>
                <a:spcPts val="0"/>
              </a:spcBef>
              <a:buClrTx/>
              <a:defRPr sz="1232">
                <a:solidFill>
                  <a:srgbClr val="FFFFFF"/>
                </a:solidFill>
                <a:effectLst/>
                <a:latin typeface="Helvetica"/>
                <a:ea typeface="Helvetica"/>
                <a:cs typeface="Helvetica"/>
                <a:sym typeface="Helvetica"/>
              </a:defRPr>
            </a:pPr>
            <a:r>
              <a:t>Christie</a:t>
            </a:r>
          </a:p>
          <a:p>
            <a:pPr marL="147320" indent="-147320" defTabSz="388620">
              <a:spcBef>
                <a:spcPts val="0"/>
              </a:spcBef>
              <a:buClrTx/>
              <a:defRPr sz="1232">
                <a:solidFill>
                  <a:srgbClr val="FFFFFF"/>
                </a:solidFill>
                <a:effectLst/>
                <a:latin typeface="Helvetica"/>
                <a:ea typeface="Helvetica"/>
                <a:cs typeface="Helvetica"/>
                <a:sym typeface="Helvetica"/>
              </a:defRPr>
            </a:pPr>
            <a:r>
              <a:t>Church and Wellesley</a:t>
            </a:r>
          </a:p>
          <a:p>
            <a:pPr marL="147320" indent="-147320" defTabSz="388620">
              <a:spcBef>
                <a:spcPts val="0"/>
              </a:spcBef>
              <a:buClrTx/>
              <a:defRPr sz="1232">
                <a:solidFill>
                  <a:srgbClr val="FFFFFF"/>
                </a:solidFill>
                <a:effectLst/>
                <a:latin typeface="Helvetica"/>
                <a:ea typeface="Helvetica"/>
                <a:cs typeface="Helvetica"/>
                <a:sym typeface="Helvetica"/>
              </a:defRPr>
            </a:pPr>
            <a:r>
              <a:t>Commerce Court, Victoria Hotel</a:t>
            </a:r>
          </a:p>
          <a:p>
            <a:pPr marL="147320" indent="-147320" defTabSz="388620">
              <a:spcBef>
                <a:spcPts val="0"/>
              </a:spcBef>
              <a:buClrTx/>
              <a:defRPr sz="1232">
                <a:solidFill>
                  <a:srgbClr val="FFFFFF"/>
                </a:solidFill>
                <a:effectLst/>
                <a:latin typeface="Helvetica"/>
                <a:ea typeface="Helvetica"/>
                <a:cs typeface="Helvetica"/>
                <a:sym typeface="Helvetica"/>
              </a:defRPr>
            </a:pPr>
            <a:r>
              <a:t>Davisville</a:t>
            </a:r>
          </a:p>
          <a:p>
            <a:pPr marL="147320" indent="-147320" defTabSz="388620">
              <a:spcBef>
                <a:spcPts val="0"/>
              </a:spcBef>
              <a:buClrTx/>
              <a:defRPr sz="1232">
                <a:solidFill>
                  <a:srgbClr val="FFFFFF"/>
                </a:solidFill>
                <a:effectLst/>
                <a:latin typeface="Helvetica"/>
                <a:ea typeface="Helvetica"/>
                <a:cs typeface="Helvetica"/>
                <a:sym typeface="Helvetica"/>
              </a:defRPr>
            </a:pPr>
            <a:r>
              <a:t>Davisville North</a:t>
            </a:r>
          </a:p>
          <a:p>
            <a:pPr marL="147320" indent="-147320" defTabSz="388620">
              <a:spcBef>
                <a:spcPts val="0"/>
              </a:spcBef>
              <a:buClrTx/>
              <a:defRPr sz="1232">
                <a:solidFill>
                  <a:srgbClr val="FFFFFF"/>
                </a:solidFill>
                <a:effectLst/>
                <a:latin typeface="Helvetica"/>
                <a:ea typeface="Helvetica"/>
                <a:cs typeface="Helvetica"/>
                <a:sym typeface="Helvetica"/>
              </a:defRPr>
            </a:pPr>
            <a:r>
              <a:t>Dufferin, Dovercourt Village</a:t>
            </a:r>
          </a:p>
          <a:p>
            <a:pPr marL="147320" indent="-147320" defTabSz="388620">
              <a:spcBef>
                <a:spcPts val="0"/>
              </a:spcBef>
              <a:buClrTx/>
              <a:defRPr sz="1232">
                <a:solidFill>
                  <a:srgbClr val="FFFFFF"/>
                </a:solidFill>
                <a:effectLst/>
                <a:latin typeface="Helvetica"/>
                <a:ea typeface="Helvetica"/>
                <a:cs typeface="Helvetica"/>
                <a:sym typeface="Helvetica"/>
              </a:defRPr>
            </a:pPr>
            <a:r>
              <a:t>First Canadian Place, Underground city</a:t>
            </a:r>
          </a:p>
          <a:p>
            <a:pPr marL="147320" indent="-147320" defTabSz="388620">
              <a:spcBef>
                <a:spcPts val="0"/>
              </a:spcBef>
              <a:buClrTx/>
              <a:defRPr sz="1232">
                <a:solidFill>
                  <a:srgbClr val="FFFFFF"/>
                </a:solidFill>
                <a:effectLst/>
                <a:latin typeface="Helvetica"/>
                <a:ea typeface="Helvetica"/>
                <a:cs typeface="Helvetica"/>
                <a:sym typeface="Helvetica"/>
              </a:defRPr>
            </a:pPr>
            <a:r>
              <a:t>Forest Hill North &amp; West, Forest Hill Road Park</a:t>
            </a:r>
          </a:p>
          <a:p>
            <a:pPr marL="147320" indent="-147320" defTabSz="388620">
              <a:spcBef>
                <a:spcPts val="0"/>
              </a:spcBef>
              <a:buClrTx/>
              <a:defRPr sz="1232">
                <a:solidFill>
                  <a:srgbClr val="FFFFFF"/>
                </a:solidFill>
                <a:effectLst/>
                <a:latin typeface="Helvetica"/>
                <a:ea typeface="Helvetica"/>
                <a:cs typeface="Helvetica"/>
                <a:sym typeface="Helvetica"/>
              </a:defRPr>
            </a:pPr>
            <a:r>
              <a:t>Garden District, Ryerson</a:t>
            </a:r>
          </a:p>
          <a:p>
            <a:pPr marL="147320" indent="-147320" defTabSz="388620">
              <a:spcBef>
                <a:spcPts val="0"/>
              </a:spcBef>
              <a:buClrTx/>
              <a:defRPr sz="1232">
                <a:solidFill>
                  <a:srgbClr val="FFFFFF"/>
                </a:solidFill>
                <a:effectLst/>
                <a:latin typeface="Helvetica"/>
                <a:ea typeface="Helvetica"/>
                <a:cs typeface="Helvetica"/>
                <a:sym typeface="Helvetica"/>
              </a:defRPr>
            </a:pPr>
            <a:r>
              <a:t>Harbourfront East, Union Station, Toronto Islands</a:t>
            </a:r>
          </a:p>
          <a:p>
            <a:pPr marL="147320" indent="-147320" defTabSz="388620">
              <a:spcBef>
                <a:spcPts val="0"/>
              </a:spcBef>
              <a:buClrTx/>
              <a:defRPr sz="1232">
                <a:solidFill>
                  <a:srgbClr val="FFFFFF"/>
                </a:solidFill>
                <a:effectLst/>
                <a:latin typeface="Helvetica"/>
                <a:ea typeface="Helvetica"/>
                <a:cs typeface="Helvetica"/>
                <a:sym typeface="Helvetica"/>
              </a:defRPr>
            </a:pPr>
            <a:r>
              <a:t>High Park, The Junction South</a:t>
            </a:r>
          </a:p>
          <a:p>
            <a:pPr marL="147320" indent="-147320" defTabSz="388620">
              <a:spcBef>
                <a:spcPts val="0"/>
              </a:spcBef>
              <a:buClrTx/>
              <a:defRPr sz="1232">
                <a:solidFill>
                  <a:srgbClr val="FFFFFF"/>
                </a:solidFill>
                <a:effectLst/>
                <a:latin typeface="Helvetica"/>
                <a:ea typeface="Helvetica"/>
                <a:cs typeface="Helvetica"/>
                <a:sym typeface="Helvetica"/>
              </a:defRPr>
            </a:pPr>
            <a:r>
              <a:t>India Bazaar, The Beaches West</a:t>
            </a:r>
          </a:p>
          <a:p>
            <a:pPr marL="147320" indent="-147320" defTabSz="388620">
              <a:spcBef>
                <a:spcPts val="0"/>
              </a:spcBef>
              <a:buClrTx/>
              <a:defRPr sz="1232">
                <a:solidFill>
                  <a:srgbClr val="FFFFFF"/>
                </a:solidFill>
                <a:effectLst/>
                <a:latin typeface="Helvetica"/>
                <a:ea typeface="Helvetica"/>
                <a:cs typeface="Helvetica"/>
                <a:sym typeface="Helvetica"/>
              </a:defRPr>
            </a:pPr>
            <a:r>
              <a:t>Kensington Market, Chinatown, Grange Park</a:t>
            </a:r>
          </a:p>
          <a:p>
            <a:pPr marL="147320" indent="-147320" defTabSz="388620">
              <a:spcBef>
                <a:spcPts val="0"/>
              </a:spcBef>
              <a:buClrTx/>
              <a:defRPr sz="1232">
                <a:solidFill>
                  <a:srgbClr val="FFFFFF"/>
                </a:solidFill>
                <a:effectLst/>
                <a:latin typeface="Helvetica"/>
                <a:ea typeface="Helvetica"/>
                <a:cs typeface="Helvetica"/>
                <a:sym typeface="Helvetica"/>
              </a:defRPr>
            </a:pPr>
            <a:r>
              <a:t>Lawrence Park</a:t>
            </a:r>
          </a:p>
          <a:p>
            <a:pPr marL="147320" indent="-147320" defTabSz="388620">
              <a:spcBef>
                <a:spcPts val="0"/>
              </a:spcBef>
              <a:buClrTx/>
              <a:defRPr sz="1232">
                <a:solidFill>
                  <a:srgbClr val="FFFFFF"/>
                </a:solidFill>
                <a:effectLst/>
                <a:latin typeface="Helvetica"/>
                <a:ea typeface="Helvetica"/>
                <a:cs typeface="Helvetica"/>
                <a:sym typeface="Helvetica"/>
              </a:defRPr>
            </a:pPr>
            <a:r>
              <a:t>Little Portugal, Trinity</a:t>
            </a:r>
          </a:p>
          <a:p>
            <a:pPr marL="147320" indent="-147320" defTabSz="388620">
              <a:spcBef>
                <a:spcPts val="0"/>
              </a:spcBef>
              <a:buClrTx/>
              <a:defRPr sz="1232">
                <a:solidFill>
                  <a:srgbClr val="FFFFFF"/>
                </a:solidFill>
                <a:effectLst/>
                <a:latin typeface="Helvetica"/>
                <a:ea typeface="Helvetica"/>
                <a:cs typeface="Helvetica"/>
                <a:sym typeface="Helvetica"/>
              </a:defRPr>
            </a:pPr>
            <a:r>
              <a:t>Moore Park, Summerhill East</a:t>
            </a:r>
          </a:p>
          <a:p>
            <a:pPr marL="147320" indent="-147320" defTabSz="388620">
              <a:spcBef>
                <a:spcPts val="0"/>
              </a:spcBef>
              <a:buClrTx/>
              <a:defRPr sz="1232">
                <a:solidFill>
                  <a:srgbClr val="FFFFFF"/>
                </a:solidFill>
                <a:effectLst/>
                <a:latin typeface="Helvetica"/>
                <a:ea typeface="Helvetica"/>
                <a:cs typeface="Helvetica"/>
                <a:sym typeface="Helvetica"/>
              </a:defRPr>
            </a:pPr>
            <a:r>
              <a:t>North Toronto West, Lawrence Park</a:t>
            </a:r>
          </a:p>
          <a:p>
            <a:pPr marL="147320" indent="-147320" defTabSz="388620">
              <a:spcBef>
                <a:spcPts val="0"/>
              </a:spcBef>
              <a:buClrTx/>
              <a:defRPr sz="1232">
                <a:solidFill>
                  <a:srgbClr val="FFFFFF"/>
                </a:solidFill>
                <a:effectLst/>
                <a:latin typeface="Helvetica"/>
                <a:ea typeface="Helvetica"/>
                <a:cs typeface="Helvetica"/>
                <a:sym typeface="Helvetica"/>
              </a:defRPr>
            </a:pPr>
            <a:r>
              <a:t>Parkdale, Roncesvalles</a:t>
            </a:r>
          </a:p>
          <a:p>
            <a:pPr marL="147320" indent="-147320" defTabSz="388620">
              <a:spcBef>
                <a:spcPts val="0"/>
              </a:spcBef>
              <a:buClrTx/>
              <a:defRPr sz="1232">
                <a:solidFill>
                  <a:srgbClr val="FFFFFF"/>
                </a:solidFill>
                <a:effectLst/>
                <a:latin typeface="Helvetica"/>
                <a:ea typeface="Helvetica"/>
                <a:cs typeface="Helvetica"/>
                <a:sym typeface="Helvetica"/>
              </a:defRPr>
            </a:pPr>
            <a:r>
              <a:t>Queen's Park, Ontario Provincial Government</a:t>
            </a:r>
          </a:p>
          <a:p>
            <a:pPr marL="147320" indent="-147320" defTabSz="388620">
              <a:spcBef>
                <a:spcPts val="0"/>
              </a:spcBef>
              <a:buClrTx/>
              <a:defRPr sz="1232">
                <a:solidFill>
                  <a:srgbClr val="FFFFFF"/>
                </a:solidFill>
                <a:effectLst/>
                <a:latin typeface="Helvetica"/>
                <a:ea typeface="Helvetica"/>
                <a:cs typeface="Helvetica"/>
                <a:sym typeface="Helvetica"/>
              </a:defRPr>
            </a:pPr>
            <a:r>
              <a:t>Regent Park, Harbourfront</a:t>
            </a:r>
          </a:p>
          <a:p>
            <a:pPr marL="147320" indent="-147320" defTabSz="388620">
              <a:spcBef>
                <a:spcPts val="0"/>
              </a:spcBef>
              <a:buClrTx/>
              <a:defRPr sz="1232">
                <a:solidFill>
                  <a:srgbClr val="FFFFFF"/>
                </a:solidFill>
                <a:effectLst/>
                <a:latin typeface="Helvetica"/>
                <a:ea typeface="Helvetica"/>
                <a:cs typeface="Helvetica"/>
                <a:sym typeface="Helvetica"/>
              </a:defRPr>
            </a:pPr>
            <a:r>
              <a:t>Richmond, Adelaide, King</a:t>
            </a:r>
          </a:p>
          <a:p>
            <a:pPr marL="147320" indent="-147320" defTabSz="388620">
              <a:spcBef>
                <a:spcPts val="0"/>
              </a:spcBef>
              <a:buClrTx/>
              <a:defRPr sz="1232">
                <a:solidFill>
                  <a:srgbClr val="FFFFFF"/>
                </a:solidFill>
                <a:effectLst/>
                <a:latin typeface="Helvetica"/>
                <a:ea typeface="Helvetica"/>
                <a:cs typeface="Helvetica"/>
                <a:sym typeface="Helvetica"/>
              </a:defRPr>
            </a:pPr>
            <a:r>
              <a:t>Rosedale</a:t>
            </a:r>
          </a:p>
          <a:p>
            <a:pPr marL="147320" indent="-147320" defTabSz="388620">
              <a:spcBef>
                <a:spcPts val="0"/>
              </a:spcBef>
              <a:buClrTx/>
              <a:defRPr sz="1232">
                <a:solidFill>
                  <a:srgbClr val="FFFFFF"/>
                </a:solidFill>
                <a:effectLst/>
                <a:latin typeface="Helvetica"/>
                <a:ea typeface="Helvetica"/>
                <a:cs typeface="Helvetica"/>
                <a:sym typeface="Helvetica"/>
              </a:defRPr>
            </a:pPr>
            <a:r>
              <a:t>Roselawn</a:t>
            </a:r>
          </a:p>
          <a:p>
            <a:pPr marL="147320" indent="-147320" defTabSz="388620">
              <a:spcBef>
                <a:spcPts val="0"/>
              </a:spcBef>
              <a:buClrTx/>
              <a:defRPr sz="1232">
                <a:solidFill>
                  <a:srgbClr val="FFFFFF"/>
                </a:solidFill>
                <a:effectLst/>
                <a:latin typeface="Helvetica"/>
                <a:ea typeface="Helvetica"/>
                <a:cs typeface="Helvetica"/>
                <a:sym typeface="Helvetica"/>
              </a:defRPr>
            </a:pPr>
            <a:r>
              <a:t>Runnymede, Swansea</a:t>
            </a:r>
          </a:p>
          <a:p>
            <a:pPr marL="147320" indent="-147320" defTabSz="388620">
              <a:spcBef>
                <a:spcPts val="0"/>
              </a:spcBef>
              <a:buClrTx/>
              <a:defRPr sz="1232">
                <a:solidFill>
                  <a:srgbClr val="FFFFFF"/>
                </a:solidFill>
                <a:effectLst/>
                <a:latin typeface="Helvetica"/>
                <a:ea typeface="Helvetica"/>
                <a:cs typeface="Helvetica"/>
                <a:sym typeface="Helvetica"/>
              </a:defRPr>
            </a:pPr>
            <a:r>
              <a:t>St. James Town</a:t>
            </a:r>
          </a:p>
          <a:p>
            <a:pPr marL="147320" indent="-147320" defTabSz="388620">
              <a:spcBef>
                <a:spcPts val="0"/>
              </a:spcBef>
              <a:buClrTx/>
              <a:defRPr sz="1232">
                <a:solidFill>
                  <a:srgbClr val="FFFFFF"/>
                </a:solidFill>
                <a:effectLst/>
                <a:latin typeface="Helvetica"/>
                <a:ea typeface="Helvetica"/>
                <a:cs typeface="Helvetica"/>
                <a:sym typeface="Helvetica"/>
              </a:defRPr>
            </a:pPr>
            <a:r>
              <a:t>St. James Town, Cabbagetown</a:t>
            </a:r>
          </a:p>
          <a:p>
            <a:pPr marL="147320" indent="-147320" defTabSz="388620">
              <a:spcBef>
                <a:spcPts val="0"/>
              </a:spcBef>
              <a:buClrTx/>
              <a:defRPr sz="1232">
                <a:solidFill>
                  <a:srgbClr val="FFFFFF"/>
                </a:solidFill>
                <a:effectLst/>
                <a:latin typeface="Helvetica"/>
                <a:ea typeface="Helvetica"/>
                <a:cs typeface="Helvetica"/>
                <a:sym typeface="Helvetica"/>
              </a:defRPr>
            </a:pPr>
            <a:r>
              <a:t>Stn A PO Boxes</a:t>
            </a:r>
          </a:p>
          <a:p>
            <a:pPr marL="147320" indent="-147320" defTabSz="388620">
              <a:spcBef>
                <a:spcPts val="0"/>
              </a:spcBef>
              <a:buClrTx/>
              <a:defRPr sz="1232">
                <a:solidFill>
                  <a:srgbClr val="FFFFFF"/>
                </a:solidFill>
                <a:effectLst/>
                <a:latin typeface="Helvetica"/>
                <a:ea typeface="Helvetica"/>
                <a:cs typeface="Helvetica"/>
                <a:sym typeface="Helvetica"/>
              </a:defRPr>
            </a:pPr>
            <a:r>
              <a:t>Studio District</a:t>
            </a:r>
          </a:p>
          <a:p>
            <a:pPr marL="147320" indent="-147320" defTabSz="388620">
              <a:spcBef>
                <a:spcPts val="0"/>
              </a:spcBef>
              <a:buClrTx/>
              <a:defRPr sz="1232">
                <a:solidFill>
                  <a:srgbClr val="FFFFFF"/>
                </a:solidFill>
                <a:effectLst/>
                <a:latin typeface="Helvetica"/>
                <a:ea typeface="Helvetica"/>
                <a:cs typeface="Helvetica"/>
                <a:sym typeface="Helvetica"/>
              </a:defRPr>
            </a:pPr>
            <a:r>
              <a:t>Summerhill West, Rathnelly, South Hill, Forest Hill SE, Deer Park</a:t>
            </a:r>
          </a:p>
          <a:p>
            <a:pPr marL="147320" indent="-147320" defTabSz="388620">
              <a:spcBef>
                <a:spcPts val="0"/>
              </a:spcBef>
              <a:buClrTx/>
              <a:defRPr sz="1232">
                <a:solidFill>
                  <a:srgbClr val="FFFFFF"/>
                </a:solidFill>
                <a:effectLst/>
                <a:latin typeface="Helvetica"/>
                <a:ea typeface="Helvetica"/>
                <a:cs typeface="Helvetica"/>
                <a:sym typeface="Helvetica"/>
              </a:defRPr>
            </a:pPr>
            <a:r>
              <a:t>The Annex, North Midtown, Yorkville</a:t>
            </a:r>
          </a:p>
          <a:p>
            <a:pPr marL="147320" indent="-147320" defTabSz="388620">
              <a:spcBef>
                <a:spcPts val="0"/>
              </a:spcBef>
              <a:buClrTx/>
              <a:defRPr sz="1232">
                <a:solidFill>
                  <a:srgbClr val="FFFFFF"/>
                </a:solidFill>
                <a:effectLst/>
                <a:latin typeface="Helvetica"/>
                <a:ea typeface="Helvetica"/>
                <a:cs typeface="Helvetica"/>
                <a:sym typeface="Helvetica"/>
              </a:defRPr>
            </a:pPr>
            <a:r>
              <a:t>The Beaches</a:t>
            </a:r>
          </a:p>
          <a:p>
            <a:pPr marL="147320" indent="-147320" defTabSz="388620">
              <a:spcBef>
                <a:spcPts val="0"/>
              </a:spcBef>
              <a:buClrTx/>
              <a:defRPr sz="1232">
                <a:solidFill>
                  <a:srgbClr val="FFFFFF"/>
                </a:solidFill>
                <a:effectLst/>
                <a:latin typeface="Helvetica"/>
                <a:ea typeface="Helvetica"/>
                <a:cs typeface="Helvetica"/>
                <a:sym typeface="Helvetica"/>
              </a:defRPr>
            </a:pPr>
            <a:r>
              <a:t>The Danforth West, Riverdale</a:t>
            </a:r>
          </a:p>
          <a:p>
            <a:pPr marL="147320" indent="-147320" defTabSz="388620">
              <a:spcBef>
                <a:spcPts val="0"/>
              </a:spcBef>
              <a:buClrTx/>
              <a:defRPr sz="1232">
                <a:solidFill>
                  <a:srgbClr val="FFFFFF"/>
                </a:solidFill>
                <a:effectLst/>
                <a:latin typeface="Helvetica"/>
                <a:ea typeface="Helvetica"/>
                <a:cs typeface="Helvetica"/>
                <a:sym typeface="Helvetica"/>
              </a:defRPr>
            </a:pPr>
            <a:r>
              <a:t>Toronto Dominion Centre, Design Exchange</a:t>
            </a:r>
          </a:p>
          <a:p>
            <a:pPr marL="147320" indent="-147320" defTabSz="388620">
              <a:spcBef>
                <a:spcPts val="0"/>
              </a:spcBef>
              <a:buClrTx/>
              <a:defRPr sz="1232">
                <a:solidFill>
                  <a:srgbClr val="FFFFFF"/>
                </a:solidFill>
                <a:effectLst/>
                <a:latin typeface="Helvetica"/>
                <a:ea typeface="Helvetica"/>
                <a:cs typeface="Helvetica"/>
                <a:sym typeface="Helvetica"/>
              </a:defRPr>
            </a:pPr>
            <a:r>
              <a:t>University of Toronto, Harbord</a:t>
            </a:r>
          </a:p>
        </p:txBody>
      </p:sp>
      <p:sp>
        <p:nvSpPr>
          <p:cNvPr id="132" name="2.1 Data Sources…"/>
          <p:cNvSpPr txBox="1"/>
          <p:nvPr/>
        </p:nvSpPr>
        <p:spPr>
          <a:xfrm>
            <a:off x="764480" y="2108200"/>
            <a:ext cx="4654948" cy="680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42900" indent="-342900" algn="l">
              <a:spcBef>
                <a:spcPts val="3200"/>
              </a:spcBef>
              <a:buClr>
                <a:srgbClr val="EBEBEB"/>
              </a:buClr>
              <a:buSzPct val="75000"/>
              <a:buChar char="•"/>
              <a:defRPr sz="2800"/>
            </a:pPr>
            <a:r>
              <a:t>2.1 Data Sources</a:t>
            </a:r>
          </a:p>
          <a:p>
            <a:pPr algn="just" defTabSz="457200">
              <a:defRPr sz="1450">
                <a:solidFill>
                  <a:srgbClr val="FFFFFF"/>
                </a:solidFill>
                <a:effectLst/>
                <a:latin typeface="Helvetica"/>
                <a:ea typeface="Helvetica"/>
                <a:cs typeface="Helvetica"/>
                <a:sym typeface="Helvetica"/>
              </a:defRPr>
            </a:pPr>
            <a:r>
              <a:t>Canada Post provides a free postal code look-up tool on its website, and for this analysis, we will be using data from this Wikipedia page:</a:t>
            </a:r>
            <a:r>
              <a:rPr u="sng">
                <a:hlinkClick r:id="rId2" invalidUrl="" action="" tgtFrame="" tooltip="" history="1" highlightClick="0" endSnd="0"/>
              </a:rPr>
              <a:t>https://en.wikipedia.org/wiki</a:t>
            </a:r>
            <a:r>
              <a:t> List_of_postal_codes_of_Canada:M (https://en.wikipedia.org/wiki/List_of_postal_codes_of_Canada:M) As for geographical coordinates of the neighborhoods, we will be using this link to a csv file: http://cocl.us/Geospatial_data</a:t>
            </a:r>
          </a:p>
          <a:p>
            <a:pPr algn="just" defTabSz="457200">
              <a:defRPr sz="1450">
                <a:solidFill>
                  <a:srgbClr val="FFFFFF"/>
                </a:solidFill>
                <a:effectLst/>
                <a:latin typeface="Helvetica"/>
                <a:ea typeface="Helvetica"/>
                <a:cs typeface="Helvetica"/>
                <a:sym typeface="Helvetica"/>
              </a:defRPr>
            </a:pPr>
            <a:r>
              <a:t>(</a:t>
            </a:r>
            <a:r>
              <a:rPr u="sng">
                <a:hlinkClick r:id="rId3" invalidUrl="" action="" tgtFrame="" tooltip="" history="1" highlightClick="0" endSnd="0"/>
              </a:rPr>
              <a:t>http://cocl.us/Geospatial_data</a:t>
            </a:r>
            <a:r>
              <a:t>).</a:t>
            </a:r>
          </a:p>
          <a:p>
            <a:pPr algn="just" defTabSz="457200">
              <a:defRPr sz="1450">
                <a:solidFill>
                  <a:srgbClr val="FFFFFF"/>
                </a:solidFill>
                <a:effectLst/>
                <a:latin typeface="Helvetica"/>
                <a:ea typeface="Helvetica"/>
                <a:cs typeface="Helvetica"/>
                <a:sym typeface="Helvetica"/>
              </a:defRPr>
            </a:pPr>
          </a:p>
          <a:p>
            <a:pPr algn="l" defTabSz="457200">
              <a:defRPr sz="1450">
                <a:solidFill>
                  <a:srgbClr val="FFFFFF"/>
                </a:solidFill>
                <a:effectLst/>
                <a:latin typeface="Helvetica"/>
                <a:ea typeface="Helvetica"/>
                <a:cs typeface="Helvetica"/>
                <a:sym typeface="Helvetica"/>
              </a:defRPr>
            </a:pPr>
            <a:r>
              <a:t>For each neighborhood, I use the following types off data (source in parenthesis):</a:t>
            </a:r>
          </a:p>
          <a:p>
            <a:pPr marL="173317" indent="-173317" algn="l" defTabSz="457200">
              <a:buSzPct val="75000"/>
              <a:buChar char="•"/>
              <a:defRPr sz="1450">
                <a:solidFill>
                  <a:srgbClr val="FFFFFF"/>
                </a:solidFill>
                <a:effectLst/>
                <a:latin typeface="Helvetica"/>
                <a:ea typeface="Helvetica"/>
                <a:cs typeface="Helvetica"/>
                <a:sym typeface="Helvetica"/>
              </a:defRPr>
            </a:pPr>
            <a:r>
              <a:t>Latitude (Foursquare API)</a:t>
            </a:r>
          </a:p>
          <a:p>
            <a:pPr marL="173317" indent="-173317" algn="l" defTabSz="457200">
              <a:buSzPct val="75000"/>
              <a:buChar char="•"/>
              <a:defRPr sz="1450">
                <a:solidFill>
                  <a:srgbClr val="FFFFFF"/>
                </a:solidFill>
                <a:effectLst/>
                <a:latin typeface="Helvetica"/>
                <a:ea typeface="Helvetica"/>
                <a:cs typeface="Helvetica"/>
                <a:sym typeface="Helvetica"/>
              </a:defRPr>
            </a:pPr>
            <a:r>
              <a:t>Longitude (Foursquare API)</a:t>
            </a:r>
          </a:p>
          <a:p>
            <a:pPr marL="173317" indent="-173317" algn="l" defTabSz="457200">
              <a:buSzPct val="75000"/>
              <a:buChar char="•"/>
              <a:defRPr sz="1450">
                <a:solidFill>
                  <a:srgbClr val="FFFFFF"/>
                </a:solidFill>
                <a:effectLst/>
                <a:latin typeface="Helvetica"/>
                <a:ea typeface="Helvetica"/>
                <a:cs typeface="Helvetica"/>
                <a:sym typeface="Helvetica"/>
              </a:defRPr>
            </a:pPr>
            <a:r>
              <a:t>Venues (Foursquare API)</a:t>
            </a:r>
          </a:p>
          <a:p>
            <a:pPr marL="173317" indent="-173317" algn="l" defTabSz="457200">
              <a:buSzPct val="75000"/>
              <a:buChar char="•"/>
              <a:defRPr sz="1450">
                <a:solidFill>
                  <a:srgbClr val="FFFFFF"/>
                </a:solidFill>
                <a:effectLst/>
                <a:latin typeface="Helvetica"/>
                <a:ea typeface="Helvetica"/>
                <a:cs typeface="Helvetica"/>
                <a:sym typeface="Helvetica"/>
              </a:defRPr>
            </a:pPr>
            <a:r>
              <a:t>Type of Venue (Foursquare API)</a:t>
            </a:r>
          </a:p>
          <a:p>
            <a:pPr marL="173317" indent="-173317" algn="l" defTabSz="457200">
              <a:buSzPct val="75000"/>
              <a:buChar char="•"/>
              <a:defRPr sz="1450">
                <a:solidFill>
                  <a:srgbClr val="FFFFFF"/>
                </a:solidFill>
                <a:effectLst/>
                <a:latin typeface="Helvetica"/>
                <a:ea typeface="Helvetica"/>
                <a:cs typeface="Helvetica"/>
                <a:sym typeface="Helvetica"/>
              </a:defRPr>
            </a:pPr>
            <a:r>
              <a:t>Postal code (Wikipedia)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photo-1538287816585-a55721195734.jpeg" descr="photo-1538287816585-a55721195734.jpeg"/>
          <p:cNvPicPr>
            <a:picLocks noChangeAspect="1"/>
          </p:cNvPicPr>
          <p:nvPr>
            <p:ph type="pic" idx="13"/>
          </p:nvPr>
        </p:nvPicPr>
        <p:blipFill>
          <a:blip r:embed="rId2">
            <a:extLst/>
          </a:blip>
          <a:srcRect l="0" t="1272" r="0" b="1272"/>
          <a:stretch>
            <a:fillRect/>
          </a:stretch>
        </p:blipFill>
        <p:spPr>
          <a:xfrm>
            <a:off x="660400" y="1854200"/>
            <a:ext cx="5588000" cy="6807200"/>
          </a:xfrm>
          <a:prstGeom prst="rect">
            <a:avLst/>
          </a:prstGeom>
        </p:spPr>
      </p:pic>
      <p:sp>
        <p:nvSpPr>
          <p:cNvPr id="135" name="2.2 Data Cleaning"/>
          <p:cNvSpPr txBox="1"/>
          <p:nvPr>
            <p:ph type="title"/>
          </p:nvPr>
        </p:nvSpPr>
        <p:spPr>
          <a:xfrm>
            <a:off x="762000" y="-203200"/>
            <a:ext cx="11480800" cy="2146300"/>
          </a:xfrm>
          <a:prstGeom prst="rect">
            <a:avLst/>
          </a:prstGeom>
        </p:spPr>
        <p:txBody>
          <a:bodyPr/>
          <a:lstStyle>
            <a:lvl1pPr algn="l">
              <a:defRPr sz="2800"/>
            </a:lvl1pPr>
          </a:lstStyle>
          <a:p>
            <a:pPr/>
            <a:r>
              <a:t>2.2 Data Cleaning</a:t>
            </a:r>
          </a:p>
        </p:txBody>
      </p:sp>
      <p:sp>
        <p:nvSpPr>
          <p:cNvPr id="136" name="Data for this analysis was pulled from listed sources, and compiled into one table. The data scraping and wrangling process using Pandas/Python was used to access neighborhood and venue data from the Foursquare API. All data are very recnet, from 2020. Please find the table below for your review:"/>
          <p:cNvSpPr txBox="1"/>
          <p:nvPr>
            <p:ph type="body" sz="half" idx="1"/>
          </p:nvPr>
        </p:nvSpPr>
        <p:spPr>
          <a:xfrm>
            <a:off x="6756400" y="1765300"/>
            <a:ext cx="5384800" cy="6807200"/>
          </a:xfrm>
          <a:prstGeom prst="rect">
            <a:avLst/>
          </a:prstGeom>
        </p:spPr>
        <p:txBody>
          <a:bodyPr anchor="t"/>
          <a:lstStyle>
            <a:lvl1pPr marL="0" indent="0" algn="just" defTabSz="457200">
              <a:spcBef>
                <a:spcPts val="0"/>
              </a:spcBef>
              <a:buClrTx/>
              <a:buSzTx/>
              <a:buNone/>
              <a:defRPr sz="1450">
                <a:solidFill>
                  <a:srgbClr val="FFFFFF"/>
                </a:solidFill>
                <a:latin typeface="Helvetica"/>
                <a:ea typeface="Helvetica"/>
                <a:cs typeface="Helvetica"/>
                <a:sym typeface="Helvetica"/>
              </a:defRPr>
            </a:lvl1pPr>
          </a:lstStyle>
          <a:p>
            <a:pPr>
              <a:defRPr>
                <a:effectLst/>
              </a:defRPr>
            </a:pPr>
            <a:r>
              <a:t>Data for this analysis was pulled from listed sources, and compiled into one table. The data scraping and wrangling process using Pandas/Python was used to access neighborhood and venue data from the Foursquare API. All data are very recnet, from 2020. Please find the table below for your review:</a:t>
            </a:r>
          </a:p>
        </p:txBody>
      </p:sp>
      <p:pic>
        <p:nvPicPr>
          <p:cNvPr id="137" name="Screen Shot 2020-06-20 at 5.17.41 PM.png" descr="Screen Shot 2020-06-20 at 5.17.41 PM.png"/>
          <p:cNvPicPr>
            <a:picLocks noChangeAspect="1"/>
          </p:cNvPicPr>
          <p:nvPr/>
        </p:nvPicPr>
        <p:blipFill>
          <a:blip r:embed="rId3">
            <a:extLst/>
          </a:blip>
          <a:stretch>
            <a:fillRect/>
          </a:stretch>
        </p:blipFill>
        <p:spPr>
          <a:xfrm>
            <a:off x="6858000" y="3291332"/>
            <a:ext cx="5181601" cy="497433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Screen Shot 2020-06-20 at 5.23.17 PM.png" descr="Screen Shot 2020-06-20 at 5.23.17 PM.png"/>
          <p:cNvPicPr>
            <a:picLocks noChangeAspect="1"/>
          </p:cNvPicPr>
          <p:nvPr>
            <p:ph type="pic" idx="13"/>
          </p:nvPr>
        </p:nvPicPr>
        <p:blipFill>
          <a:blip r:embed="rId2">
            <a:extLst/>
          </a:blip>
          <a:srcRect l="12867" t="0" r="12867" b="0"/>
          <a:stretch>
            <a:fillRect/>
          </a:stretch>
        </p:blipFill>
        <p:spPr>
          <a:xfrm>
            <a:off x="6654800" y="2374900"/>
            <a:ext cx="5588000" cy="6807200"/>
          </a:xfrm>
          <a:prstGeom prst="rect">
            <a:avLst/>
          </a:prstGeom>
        </p:spPr>
      </p:pic>
      <p:sp>
        <p:nvSpPr>
          <p:cNvPr id="140" name="3. Methodology"/>
          <p:cNvSpPr txBox="1"/>
          <p:nvPr>
            <p:ph type="title"/>
          </p:nvPr>
        </p:nvSpPr>
        <p:spPr>
          <a:prstGeom prst="rect">
            <a:avLst/>
          </a:prstGeom>
        </p:spPr>
        <p:txBody>
          <a:bodyPr/>
          <a:lstStyle/>
          <a:p>
            <a:pPr/>
            <a:r>
              <a:t>3. Methodology</a:t>
            </a:r>
          </a:p>
        </p:txBody>
      </p:sp>
      <p:sp>
        <p:nvSpPr>
          <p:cNvPr id="141" name="3.1 Built dataframe of the postal code, latitude and the longitude coordinates of each neighborhood…"/>
          <p:cNvSpPr txBox="1"/>
          <p:nvPr>
            <p:ph type="body" sz="half" idx="1"/>
          </p:nvPr>
        </p:nvSpPr>
        <p:spPr>
          <a:prstGeom prst="rect">
            <a:avLst/>
          </a:prstGeom>
        </p:spPr>
        <p:txBody>
          <a:bodyPr/>
          <a:lstStyle/>
          <a:p>
            <a:pPr/>
            <a:r>
              <a:t>3.1 Built dataframe of the postal code, latitude and the longitude coordinates of each neighborhood</a:t>
            </a:r>
          </a:p>
          <a:p>
            <a:pPr/>
            <a:r>
              <a:t>3.2 Segmenting and clustering neighborhood in Toronto</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 name="Screen Shot 2020-06-20 at 5.28.16 PM.png" descr="Screen Shot 2020-06-20 at 5.28.16 PM.png"/>
          <p:cNvPicPr>
            <a:picLocks noChangeAspect="1"/>
          </p:cNvPicPr>
          <p:nvPr>
            <p:ph type="pic" idx="13"/>
          </p:nvPr>
        </p:nvPicPr>
        <p:blipFill>
          <a:blip r:embed="rId2">
            <a:extLst/>
          </a:blip>
          <a:srcRect l="0" t="670" r="0" b="670"/>
          <a:stretch>
            <a:fillRect/>
          </a:stretch>
        </p:blipFill>
        <p:spPr>
          <a:xfrm>
            <a:off x="6680200" y="5626100"/>
            <a:ext cx="5588000" cy="3441700"/>
          </a:xfrm>
          <a:prstGeom prst="rect">
            <a:avLst/>
          </a:prstGeom>
        </p:spPr>
      </p:pic>
      <p:pic>
        <p:nvPicPr>
          <p:cNvPr id="144" name="Screen Shot 2020-06-20 at 5.24.50 PM.png" descr="Screen Shot 2020-06-20 at 5.24.50 PM.png"/>
          <p:cNvPicPr>
            <a:picLocks noChangeAspect="1"/>
          </p:cNvPicPr>
          <p:nvPr>
            <p:ph type="pic" idx="14"/>
          </p:nvPr>
        </p:nvPicPr>
        <p:blipFill>
          <a:blip r:embed="rId3">
            <a:extLst/>
          </a:blip>
          <a:srcRect l="20075" t="0" r="1082" b="0"/>
          <a:stretch>
            <a:fillRect/>
          </a:stretch>
        </p:blipFill>
        <p:spPr>
          <a:xfrm>
            <a:off x="6680200" y="330200"/>
            <a:ext cx="5588000" cy="4914900"/>
          </a:xfrm>
          <a:prstGeom prst="rect">
            <a:avLst/>
          </a:prstGeom>
        </p:spPr>
      </p:pic>
      <p:pic>
        <p:nvPicPr>
          <p:cNvPr id="145" name="matthew-henry-Ix1TiS-E17E-unsplash.jpg" descr="matthew-henry-Ix1TiS-E17E-unsplash.jpg"/>
          <p:cNvPicPr>
            <a:picLocks noChangeAspect="1"/>
          </p:cNvPicPr>
          <p:nvPr>
            <p:ph type="pic" idx="15"/>
          </p:nvPr>
        </p:nvPicPr>
        <p:blipFill>
          <a:blip r:embed="rId4">
            <a:extLst/>
          </a:blip>
          <a:srcRect l="1546" t="0" r="1546" b="0"/>
          <a:stretch>
            <a:fillRect/>
          </a:stretch>
        </p:blipFill>
        <p:spPr>
          <a:xfrm>
            <a:off x="762000" y="419100"/>
            <a:ext cx="5588000" cy="8648700"/>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yeshi-kangrang-2EVJTOrmZZs-unsplash.jpg" descr="yeshi-kangrang-2EVJTOrmZZs-unsplash.jpg"/>
          <p:cNvPicPr>
            <a:picLocks noChangeAspect="1"/>
          </p:cNvPicPr>
          <p:nvPr>
            <p:ph type="pic" idx="13"/>
          </p:nvPr>
        </p:nvPicPr>
        <p:blipFill>
          <a:blip r:embed="rId2">
            <a:extLst/>
          </a:blip>
          <a:srcRect l="0" t="1270" r="0" b="1270"/>
          <a:stretch>
            <a:fillRect/>
          </a:stretch>
        </p:blipFill>
        <p:spPr>
          <a:xfrm>
            <a:off x="6654800" y="2374900"/>
            <a:ext cx="5588000" cy="6807200"/>
          </a:xfrm>
          <a:prstGeom prst="rect">
            <a:avLst/>
          </a:prstGeom>
        </p:spPr>
      </p:pic>
      <p:sp>
        <p:nvSpPr>
          <p:cNvPr id="148" name="4. Conlusion"/>
          <p:cNvSpPr txBox="1"/>
          <p:nvPr>
            <p:ph type="title"/>
          </p:nvPr>
        </p:nvSpPr>
        <p:spPr>
          <a:prstGeom prst="rect">
            <a:avLst/>
          </a:prstGeom>
        </p:spPr>
        <p:txBody>
          <a:bodyPr/>
          <a:lstStyle/>
          <a:p>
            <a:pPr/>
            <a:r>
              <a:t>4. Conlusion</a:t>
            </a:r>
          </a:p>
        </p:txBody>
      </p:sp>
      <p:sp>
        <p:nvSpPr>
          <p:cNvPr id="149" name="4.1 Top 10 most popular neighborhood:…"/>
          <p:cNvSpPr txBox="1"/>
          <p:nvPr>
            <p:ph type="body" sz="half" idx="1"/>
          </p:nvPr>
        </p:nvSpPr>
        <p:spPr>
          <a:prstGeom prst="rect">
            <a:avLst/>
          </a:prstGeom>
        </p:spPr>
        <p:txBody>
          <a:bodyPr/>
          <a:lstStyle/>
          <a:p>
            <a:pPr/>
            <a:r>
              <a:t>4.1 Top 10 most popular neighborhood:</a:t>
            </a:r>
          </a:p>
          <a:p>
            <a:pPr marL="125505" indent="-125505" defTabSz="457200">
              <a:spcBef>
                <a:spcPts val="0"/>
              </a:spcBef>
              <a:buClrTx/>
              <a:defRPr sz="1450">
                <a:solidFill>
                  <a:srgbClr val="FFFFFF"/>
                </a:solidFill>
                <a:effectLst/>
                <a:latin typeface="Helvetica"/>
                <a:ea typeface="Helvetica"/>
                <a:cs typeface="Helvetica"/>
                <a:sym typeface="Helvetica"/>
              </a:defRPr>
            </a:pPr>
            <a:r>
              <a:t>Harbourfront, Regent Park</a:t>
            </a:r>
          </a:p>
          <a:p>
            <a:pPr marL="125505" indent="-125505" defTabSz="457200">
              <a:spcBef>
                <a:spcPts val="0"/>
              </a:spcBef>
              <a:buClrTx/>
              <a:defRPr sz="1450">
                <a:solidFill>
                  <a:srgbClr val="FFFFFF"/>
                </a:solidFill>
                <a:effectLst/>
                <a:latin typeface="Helvetica"/>
                <a:ea typeface="Helvetica"/>
                <a:cs typeface="Helvetica"/>
                <a:sym typeface="Helvetica"/>
              </a:defRPr>
            </a:pPr>
            <a:r>
              <a:t>Queen's park</a:t>
            </a:r>
          </a:p>
          <a:p>
            <a:pPr marL="125505" indent="-125505" defTabSz="457200">
              <a:spcBef>
                <a:spcPts val="0"/>
              </a:spcBef>
              <a:buClrTx/>
              <a:defRPr sz="1450">
                <a:solidFill>
                  <a:srgbClr val="FFFFFF"/>
                </a:solidFill>
                <a:effectLst/>
                <a:latin typeface="Helvetica"/>
                <a:ea typeface="Helvetica"/>
                <a:cs typeface="Helvetica"/>
                <a:sym typeface="Helvetica"/>
              </a:defRPr>
            </a:pPr>
            <a:r>
              <a:t>Garden District, Ryerson</a:t>
            </a:r>
          </a:p>
          <a:p>
            <a:pPr marL="125505" indent="-125505" defTabSz="457200">
              <a:spcBef>
                <a:spcPts val="0"/>
              </a:spcBef>
              <a:buClrTx/>
              <a:defRPr sz="1450">
                <a:solidFill>
                  <a:srgbClr val="FFFFFF"/>
                </a:solidFill>
                <a:effectLst/>
                <a:latin typeface="Helvetica"/>
                <a:ea typeface="Helvetica"/>
                <a:cs typeface="Helvetica"/>
                <a:sym typeface="Helvetica"/>
              </a:defRPr>
            </a:pPr>
            <a:r>
              <a:t>St. James Town</a:t>
            </a:r>
          </a:p>
          <a:p>
            <a:pPr marL="125505" indent="-125505" defTabSz="457200">
              <a:spcBef>
                <a:spcPts val="0"/>
              </a:spcBef>
              <a:buClrTx/>
              <a:defRPr sz="1450">
                <a:solidFill>
                  <a:srgbClr val="FFFFFF"/>
                </a:solidFill>
                <a:effectLst/>
                <a:latin typeface="Helvetica"/>
                <a:ea typeface="Helvetica"/>
                <a:cs typeface="Helvetica"/>
                <a:sym typeface="Helvetica"/>
              </a:defRPr>
            </a:pPr>
            <a:r>
              <a:t>The Beaches</a:t>
            </a:r>
          </a:p>
          <a:p>
            <a:pPr marL="125505" indent="-125505" defTabSz="457200">
              <a:spcBef>
                <a:spcPts val="0"/>
              </a:spcBef>
              <a:buClrTx/>
              <a:defRPr sz="1450">
                <a:solidFill>
                  <a:srgbClr val="FFFFFF"/>
                </a:solidFill>
                <a:effectLst/>
                <a:latin typeface="Helvetica"/>
                <a:ea typeface="Helvetica"/>
                <a:cs typeface="Helvetica"/>
                <a:sym typeface="Helvetica"/>
              </a:defRPr>
            </a:pPr>
            <a:r>
              <a:t>Berczy Park</a:t>
            </a:r>
          </a:p>
          <a:p>
            <a:pPr marL="125505" indent="-125505" defTabSz="457200">
              <a:spcBef>
                <a:spcPts val="0"/>
              </a:spcBef>
              <a:buClrTx/>
              <a:defRPr sz="1450">
                <a:solidFill>
                  <a:srgbClr val="FFFFFF"/>
                </a:solidFill>
                <a:effectLst/>
                <a:latin typeface="Helvetica"/>
                <a:ea typeface="Helvetica"/>
                <a:cs typeface="Helvetica"/>
                <a:sym typeface="Helvetica"/>
              </a:defRPr>
            </a:pPr>
            <a:r>
              <a:t>Central Bay Street</a:t>
            </a:r>
          </a:p>
          <a:p>
            <a:pPr marL="125505" indent="-125505" defTabSz="457200">
              <a:spcBef>
                <a:spcPts val="0"/>
              </a:spcBef>
              <a:buClrTx/>
              <a:defRPr sz="1450">
                <a:solidFill>
                  <a:srgbClr val="FFFFFF"/>
                </a:solidFill>
                <a:effectLst/>
                <a:latin typeface="Helvetica"/>
                <a:ea typeface="Helvetica"/>
                <a:cs typeface="Helvetica"/>
                <a:sym typeface="Helvetica"/>
              </a:defRPr>
            </a:pPr>
            <a:r>
              <a:t>Christie</a:t>
            </a:r>
          </a:p>
          <a:p>
            <a:pPr marL="125505" indent="-125505" defTabSz="457200">
              <a:spcBef>
                <a:spcPts val="0"/>
              </a:spcBef>
              <a:buClrTx/>
              <a:defRPr sz="1450">
                <a:solidFill>
                  <a:srgbClr val="FFFFFF"/>
                </a:solidFill>
                <a:effectLst/>
                <a:latin typeface="Helvetica"/>
                <a:ea typeface="Helvetica"/>
                <a:cs typeface="Helvetica"/>
                <a:sym typeface="Helvetica"/>
              </a:defRPr>
            </a:pPr>
            <a:r>
              <a:t>Richmond, Adelaide, King</a:t>
            </a:r>
          </a:p>
          <a:p>
            <a:pPr marL="125505" indent="-125505" defTabSz="457200">
              <a:spcBef>
                <a:spcPts val="0"/>
              </a:spcBef>
              <a:buClrTx/>
              <a:defRPr sz="1450">
                <a:solidFill>
                  <a:srgbClr val="FFFFFF"/>
                </a:solidFill>
                <a:effectLst/>
                <a:latin typeface="Helvetica"/>
                <a:ea typeface="Helvetica"/>
                <a:cs typeface="Helvetica"/>
                <a:sym typeface="Helvetica"/>
              </a:defRPr>
            </a:pPr>
            <a:r>
              <a:t>Dufferin, Dovercourt Village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brxxto-TGonIT5YeIQ-unsplash.jpg" descr="brxxto-TGonIT5YeIQ-unsplash.jpg"/>
          <p:cNvPicPr>
            <a:picLocks noChangeAspect="1"/>
          </p:cNvPicPr>
          <p:nvPr>
            <p:ph type="pic" idx="13"/>
          </p:nvPr>
        </p:nvPicPr>
        <p:blipFill>
          <a:blip r:embed="rId2">
            <a:extLst/>
          </a:blip>
          <a:srcRect l="9622" t="0" r="9622" b="0"/>
          <a:stretch>
            <a:fillRect/>
          </a:stretch>
        </p:blipFill>
        <p:spPr>
          <a:xfrm>
            <a:off x="6654800" y="419100"/>
            <a:ext cx="5588000" cy="8648700"/>
          </a:xfrm>
          <a:prstGeom prst="rect">
            <a:avLst/>
          </a:prstGeom>
        </p:spPr>
      </p:pic>
      <p:sp>
        <p:nvSpPr>
          <p:cNvPr id="152" name="4.2 Most popular venues in each top neighborhood"/>
          <p:cNvSpPr txBox="1"/>
          <p:nvPr>
            <p:ph type="title"/>
          </p:nvPr>
        </p:nvSpPr>
        <p:spPr>
          <a:xfrm>
            <a:off x="512075" y="1600200"/>
            <a:ext cx="5384801" cy="1141810"/>
          </a:xfrm>
          <a:prstGeom prst="rect">
            <a:avLst/>
          </a:prstGeom>
        </p:spPr>
        <p:txBody>
          <a:bodyPr anchor="t"/>
          <a:lstStyle>
            <a:lvl1pPr>
              <a:defRPr sz="2800"/>
            </a:lvl1pPr>
          </a:lstStyle>
          <a:p>
            <a:pPr/>
            <a:r>
              <a:t>4.2 Most popular venues in each top neighborhood</a:t>
            </a:r>
          </a:p>
        </p:txBody>
      </p:sp>
      <p:pic>
        <p:nvPicPr>
          <p:cNvPr id="153" name="Screen Shot 2020-06-20 at 5.32.47 PM.png" descr="Screen Shot 2020-06-20 at 5.32.47 PM.png"/>
          <p:cNvPicPr>
            <a:picLocks noChangeAspect="1"/>
          </p:cNvPicPr>
          <p:nvPr/>
        </p:nvPicPr>
        <p:blipFill>
          <a:blip r:embed="rId3">
            <a:extLst/>
          </a:blip>
          <a:stretch>
            <a:fillRect/>
          </a:stretch>
        </p:blipFill>
        <p:spPr>
          <a:xfrm>
            <a:off x="545588" y="3448529"/>
            <a:ext cx="5588001" cy="4833752"/>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